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9" r:id="rId4"/>
    <p:sldId id="261" r:id="rId5"/>
    <p:sldId id="25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the Model View Controller Pattern (MVC). I, James Moran, will be giving this presentation,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is the MVC? It separates modelling of the logical-framework, visual-presentation and handling user-input, into three separate design aspects for a project. The Model handles the business-logic of the application, responding to requests for information from the View, given the current state, as well as any commands to change state (such as the user clicking on a button in the View), from the Controller. The View is the visual aspect for the application, in the case of the Game Café, showing a form with various controls, that show information to the user, garnered from the Model (such as Membership Information) and allow traversal through the application (via form navigation buttons, to access a certain part of the system).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Advantages and disadvantages of the MVC Design-Pattern, are detailed here, with the Advantages being that of Supporting Multiple Views (allowing the user to change the appearance of the system’s forms, as the view is separated from the Model) and Accommodating for Change (most notably, that of changing User-Interface Requirements, for if the User wants to view the application on another device). The potential disadvantages are that of Complexity (introducing new levels of indirection to the project, as well as taking into account the Event-Driven systems for User-Interface code, which can become more difficult to debug) and the Cost of Frequent Updates (even with decoupling between the Model and the View, as the developers of the Model should at least consider the View, when making changes to the system Model).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3/28/2018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s://msdn.microsoft.com/en-us/library/ff649643.aspx" TargetMode="External"/><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4115524" y="1660124"/>
            <a:ext cx="3765640" cy="2794425"/>
          </a:xfrm>
        </p:spPr>
        <p:txBody>
          <a:bodyPr>
            <a:normAutofit/>
          </a:bodyPr>
          <a:lstStyle/>
          <a:p>
            <a:pPr>
              <a:buClrTx/>
              <a:buFont typeface="Wingdings" panose="05000000000000000000" pitchFamily="2" charset="2"/>
              <a:buChar char="§"/>
            </a:pPr>
            <a:r>
              <a:rPr lang="en-GB" sz="2800" dirty="0"/>
              <a:t>MVC Overview</a:t>
            </a:r>
          </a:p>
          <a:p>
            <a:pPr>
              <a:buClrTx/>
              <a:buFont typeface="Wingdings" panose="05000000000000000000" pitchFamily="2" charset="2"/>
              <a:buChar char="§"/>
            </a:pPr>
            <a:r>
              <a:rPr lang="en-GB" sz="2800" dirty="0"/>
              <a:t>Model</a:t>
            </a:r>
          </a:p>
          <a:p>
            <a:pPr>
              <a:buClrTx/>
              <a:buFont typeface="Wingdings" panose="05000000000000000000" pitchFamily="2" charset="2"/>
              <a:buChar char="§"/>
            </a:pPr>
            <a:r>
              <a:rPr lang="en-GB" sz="2800" dirty="0"/>
              <a:t>View</a:t>
            </a:r>
          </a:p>
          <a:p>
            <a:pPr>
              <a:buClrTx/>
              <a:buFont typeface="Wingdings" panose="05000000000000000000" pitchFamily="2" charset="2"/>
              <a:buChar char="§"/>
            </a:pPr>
            <a:r>
              <a:rPr lang="en-GB" sz="2800" dirty="0"/>
              <a:t>Controller</a:t>
            </a:r>
          </a:p>
          <a:p>
            <a:pPr marL="0" indent="0">
              <a:buClrTx/>
              <a:buNone/>
            </a:pPr>
            <a:r>
              <a:rPr lang="en-GB" sz="2800" dirty="0"/>
              <a:t>(Microsoft, © 2018a)</a:t>
            </a:r>
            <a:endParaRPr lang="en-US" sz="2800" dirty="0"/>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8450447" y="4770988"/>
            <a:ext cx="2561125" cy="10704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MVC Class Structure Diagram</a:t>
            </a:r>
          </a:p>
          <a:p>
            <a:pPr marL="0" indent="0">
              <a:buClrTx/>
              <a:buNone/>
            </a:pPr>
            <a:r>
              <a:rPr lang="en-GB" dirty="0"/>
              <a:t>(Microsoft, © 2018b)</a:t>
            </a:r>
            <a:endParaRPr lang="en-US" dirty="0"/>
          </a:p>
        </p:txBody>
      </p:sp>
      <p:pic>
        <p:nvPicPr>
          <p:cNvPr id="8" name="Picture 7">
            <a:extLst>
              <a:ext uri="{FF2B5EF4-FFF2-40B4-BE49-F238E27FC236}">
                <a16:creationId xmlns:a16="http://schemas.microsoft.com/office/drawing/2014/main" id="{34AE2920-59FD-4FDC-B08E-6F1FA25BE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2818" y="4418919"/>
            <a:ext cx="4446361" cy="2223181"/>
          </a:xfrm>
          <a:prstGeom prst="rect">
            <a:avLst/>
          </a:prstGeom>
        </p:spPr>
      </p:pic>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58190"/>
    </mc:Choice>
    <mc:Fallback xmlns="">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42552"/>
            <a:ext cx="9201622" cy="906852"/>
          </a:xfrm>
        </p:spPr>
        <p:txBody>
          <a:bodyPr>
            <a:noAutofit/>
          </a:bodyPr>
          <a:lstStyle/>
          <a:p>
            <a:r>
              <a:rPr lang="en-GB" sz="5400" dirty="0"/>
              <a:t>Usage in the Game Café</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314023" y="1880024"/>
            <a:ext cx="920840" cy="356025"/>
          </a:xfrm>
        </p:spPr>
        <p:txBody>
          <a:bodyPr>
            <a:normAutofit lnSpcReduction="10000"/>
          </a:bodyPr>
          <a:lstStyle/>
          <a:p>
            <a:pPr marL="0" indent="0">
              <a:buClrTx/>
              <a:buNone/>
            </a:pPr>
            <a:r>
              <a:rPr lang="en-GB" dirty="0"/>
              <a:t>Model</a:t>
            </a:r>
          </a:p>
          <a:p>
            <a:pPr marL="0" indent="0">
              <a:buClrTx/>
              <a:buNone/>
            </a:pPr>
            <a:endParaRPr lang="en-US" sz="2800" dirty="0"/>
          </a:p>
        </p:txBody>
      </p:sp>
      <p:sp>
        <p:nvSpPr>
          <p:cNvPr id="5" name="Subtitle 2">
            <a:extLst>
              <a:ext uri="{FF2B5EF4-FFF2-40B4-BE49-F238E27FC236}">
                <a16:creationId xmlns:a16="http://schemas.microsoft.com/office/drawing/2014/main" id="{A75D20B9-5D58-4AC3-8C55-EBBBC2743452}"/>
              </a:ext>
            </a:extLst>
          </p:cNvPr>
          <p:cNvSpPr txBox="1">
            <a:spLocks/>
          </p:cNvSpPr>
          <p:nvPr/>
        </p:nvSpPr>
        <p:spPr>
          <a:xfrm>
            <a:off x="7061800" y="1880023"/>
            <a:ext cx="1276440"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Controller</a:t>
            </a:r>
            <a:endParaRPr lang="en-US" sz="28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991429" y="1880023"/>
            <a:ext cx="797467" cy="35602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dirty="0"/>
              <a:t>View</a:t>
            </a:r>
          </a:p>
          <a:p>
            <a:pPr marL="0" indent="0">
              <a:buClrTx/>
              <a:buFont typeface="Wingdings 3" charset="2"/>
              <a:buNone/>
            </a:pPr>
            <a:endParaRPr lang="en-US" sz="2800" dirty="0"/>
          </a:p>
        </p:txBody>
      </p:sp>
      <p:pic>
        <p:nvPicPr>
          <p:cNvPr id="8" name="Picture 7">
            <a:extLst>
              <a:ext uri="{FF2B5EF4-FFF2-40B4-BE49-F238E27FC236}">
                <a16:creationId xmlns:a16="http://schemas.microsoft.com/office/drawing/2014/main" id="{4ED583D3-DA40-46EE-9BC0-37CAC4FE9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7225" y="2414062"/>
            <a:ext cx="3811167" cy="2586298"/>
          </a:xfrm>
          <a:prstGeom prst="rect">
            <a:avLst/>
          </a:prstGeom>
        </p:spPr>
      </p:pic>
      <p:pic>
        <p:nvPicPr>
          <p:cNvPr id="10" name="Picture 9">
            <a:extLst>
              <a:ext uri="{FF2B5EF4-FFF2-40B4-BE49-F238E27FC236}">
                <a16:creationId xmlns:a16="http://schemas.microsoft.com/office/drawing/2014/main" id="{85ADA463-B153-489C-B0E0-97E09A1D1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023" y="2414062"/>
            <a:ext cx="3677406" cy="4362476"/>
          </a:xfrm>
          <a:prstGeom prst="rect">
            <a:avLst/>
          </a:prstGeom>
        </p:spPr>
      </p:pic>
      <p:pic>
        <p:nvPicPr>
          <p:cNvPr id="12" name="Picture 11">
            <a:extLst>
              <a:ext uri="{FF2B5EF4-FFF2-40B4-BE49-F238E27FC236}">
                <a16:creationId xmlns:a16="http://schemas.microsoft.com/office/drawing/2014/main" id="{7534D5D7-2623-4528-B4A0-8DEFEAE132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1429" y="2376907"/>
            <a:ext cx="3694702" cy="2004593"/>
          </a:xfrm>
          <a:prstGeom prst="rect">
            <a:avLst/>
          </a:prstGeom>
        </p:spPr>
      </p:pic>
      <p:pic>
        <p:nvPicPr>
          <p:cNvPr id="14" name="Picture 13">
            <a:extLst>
              <a:ext uri="{FF2B5EF4-FFF2-40B4-BE49-F238E27FC236}">
                <a16:creationId xmlns:a16="http://schemas.microsoft.com/office/drawing/2014/main" id="{29A7A905-14CA-4C78-A555-404364EB57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5216" y="4933948"/>
            <a:ext cx="4013176" cy="1481500"/>
          </a:xfrm>
          <a:prstGeom prst="rect">
            <a:avLst/>
          </a:prstGeom>
        </p:spPr>
      </p:pic>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71774" y="281006"/>
            <a:ext cx="9932669" cy="2238395"/>
          </a:xfrm>
        </p:spPr>
        <p:txBody>
          <a:bodyPr>
            <a:noAutofit/>
          </a:bodyPr>
          <a:lstStyle/>
          <a:p>
            <a:r>
              <a:rPr lang="en-GB" sz="4800" dirty="0"/>
              <a:t>Advantages and Disadvantages of the MVC Pattern</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1995288"/>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Supports Multiple Views</a:t>
            </a:r>
          </a:p>
          <a:p>
            <a:pPr>
              <a:buClrTx/>
              <a:buFont typeface="Wingdings" panose="05000000000000000000" pitchFamily="2" charset="2"/>
              <a:buChar char="§"/>
            </a:pPr>
            <a:r>
              <a:rPr lang="en-GB" sz="2800" dirty="0"/>
              <a:t>Accommodates Change</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Cost of Frequent Updates</a:t>
            </a:r>
          </a:p>
          <a:p>
            <a:pPr marL="0" indent="0">
              <a:buClrTx/>
              <a:buNone/>
            </a:pPr>
            <a:r>
              <a:rPr lang="en-GB" sz="2800" dirty="0"/>
              <a:t>(Microsoft, © 2018c)</a:t>
            </a:r>
            <a:endParaRPr lang="en-US" sz="2800" dirty="0"/>
          </a:p>
        </p:txBody>
      </p:sp>
      <p:pic>
        <p:nvPicPr>
          <p:cNvPr id="4" name="Audio 3">
            <a:hlinkClick r:id="" action="ppaction://media"/>
            <a:extLst>
              <a:ext uri="{FF2B5EF4-FFF2-40B4-BE49-F238E27FC236}">
                <a16:creationId xmlns:a16="http://schemas.microsoft.com/office/drawing/2014/main" id="{5B549775-B7A8-4E9B-8204-104895772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58560"/>
    </mc:Choice>
    <mc:Fallback xmlns="">
      <p:transition spd="slow" advTm="5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MICROSOFT, © 2018a. </a:t>
            </a:r>
            <a:r>
              <a:rPr lang="en-GB" sz="2000" i="1" dirty="0"/>
              <a:t>Model-View-Controller </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r>
              <a:rPr lang="en-GB" sz="2000" dirty="0"/>
              <a:t>MICROSOFT, © 2018b. </a:t>
            </a:r>
            <a:r>
              <a:rPr lang="en-GB" sz="2000" i="1" dirty="0"/>
              <a:t>MVC class structure </a:t>
            </a:r>
            <a:r>
              <a:rPr lang="en-GB" sz="2000" dirty="0"/>
              <a:t>[Digital Image]</a:t>
            </a:r>
            <a:r>
              <a:rPr lang="en-GB" sz="2000" i="1" dirty="0"/>
              <a:t> </a:t>
            </a:r>
            <a:r>
              <a:rPr lang="en-GB" sz="2000" dirty="0"/>
              <a:t>[Viewed on the 27/03/2018]. Available from: </a:t>
            </a:r>
            <a:r>
              <a:rPr lang="en-GB" sz="2000" dirty="0">
                <a:hlinkClick r:id="rId5"/>
              </a:rPr>
              <a:t>https://msdn.microsoft.com/en-us/library/ff649643.aspx</a:t>
            </a:r>
            <a:r>
              <a:rPr lang="en-GB" sz="2000" dirty="0"/>
              <a:t> (Figure 1: IC114765.gif)</a:t>
            </a:r>
          </a:p>
          <a:p>
            <a:pPr marL="0" indent="0">
              <a:buClr>
                <a:srgbClr val="000000"/>
              </a:buClr>
              <a:buNone/>
            </a:pPr>
            <a:endParaRPr lang="en-GB" sz="2000" dirty="0"/>
          </a:p>
          <a:p>
            <a:pPr marL="0" indent="0">
              <a:buClr>
                <a:srgbClr val="000000"/>
              </a:buClr>
              <a:buNone/>
            </a:pPr>
            <a:r>
              <a:rPr lang="en-GB" sz="2000" dirty="0"/>
              <a:t>MICROSOFT, © 2018c. </a:t>
            </a:r>
            <a:r>
              <a:rPr lang="en-GB" sz="2000" i="1" dirty="0"/>
              <a:t>Model-View-Controller (Resulting Context Header)</a:t>
            </a:r>
            <a:r>
              <a:rPr lang="en-GB" sz="2000" dirty="0"/>
              <a:t>[Viewed on the 27/03/2018]. Available from: </a:t>
            </a:r>
            <a:r>
              <a:rPr lang="en-GB" sz="2000" dirty="0">
                <a:hlinkClick r:id="rId5"/>
              </a:rPr>
              <a:t>https://msdn.microsoft.com/en-us/library/ff649643.aspx</a:t>
            </a:r>
            <a:r>
              <a:rPr lang="en-GB" sz="2000" dirty="0"/>
              <a:t> </a:t>
            </a:r>
          </a:p>
          <a:p>
            <a:pPr marL="0" indent="0">
              <a:buClr>
                <a:srgbClr val="000000"/>
              </a:buClr>
              <a:buNone/>
            </a:pPr>
            <a:endParaRPr lang="en-GB" sz="2000" dirty="0"/>
          </a:p>
          <a:p>
            <a:pPr marL="0" indent="0">
              <a:buClr>
                <a:srgbClr val="000000"/>
              </a:buClr>
              <a:buNone/>
            </a:pP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4258"/>
    </mc:Choice>
    <mc:Fallback xmlns="">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338</TotalTime>
  <Words>704</Words>
  <Application>Microsoft Office PowerPoint</Application>
  <PresentationFormat>Widescreen</PresentationFormat>
  <Paragraphs>39</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Advantages and Disadvantages of the MVC Pattern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32</cp:revision>
  <dcterms:created xsi:type="dcterms:W3CDTF">2018-03-26T13:22:34Z</dcterms:created>
  <dcterms:modified xsi:type="dcterms:W3CDTF">2018-03-28T14:26:02Z</dcterms:modified>
</cp:coreProperties>
</file>